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8" r:id="rId5"/>
    <p:sldId id="259" r:id="rId6"/>
    <p:sldId id="260" r:id="rId7"/>
    <p:sldId id="279" r:id="rId8"/>
    <p:sldId id="261" r:id="rId9"/>
    <p:sldId id="262" r:id="rId10"/>
    <p:sldId id="263" r:id="rId11"/>
    <p:sldId id="264" r:id="rId12"/>
    <p:sldId id="265" r:id="rId13"/>
    <p:sldId id="266" r:id="rId14"/>
    <p:sldId id="27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 Abd" initials="AA" lastIdx="1" clrIdx="0">
    <p:extLst>
      <p:ext uri="{19B8F6BF-5375-455C-9EA6-DF929625EA0E}">
        <p15:presenceInfo xmlns:p15="http://schemas.microsoft.com/office/powerpoint/2012/main" userId="ebf35cbe579cf7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 Abd" userId="ebf35cbe579cf737" providerId="LiveId" clId="{B07B690F-0EE3-4092-80C0-75E4C3308934}"/>
    <pc:docChg chg="custSel addSld modSld">
      <pc:chgData name="Abd Abd" userId="ebf35cbe579cf737" providerId="LiveId" clId="{B07B690F-0EE3-4092-80C0-75E4C3308934}" dt="2021-12-28T10:32:18.312" v="115" actId="1592"/>
      <pc:docMkLst>
        <pc:docMk/>
      </pc:docMkLst>
      <pc:sldChg chg="modSp">
        <pc:chgData name="Abd Abd" userId="ebf35cbe579cf737" providerId="LiveId" clId="{B07B690F-0EE3-4092-80C0-75E4C3308934}" dt="2021-12-27T16:11:55.921" v="3" actId="20577"/>
        <pc:sldMkLst>
          <pc:docMk/>
          <pc:sldMk cId="886388433" sldId="264"/>
        </pc:sldMkLst>
        <pc:spChg chg="mod">
          <ac:chgData name="Abd Abd" userId="ebf35cbe579cf737" providerId="LiveId" clId="{B07B690F-0EE3-4092-80C0-75E4C3308934}" dt="2021-12-27T16:11:55.921" v="3" actId="20577"/>
          <ac:spMkLst>
            <pc:docMk/>
            <pc:sldMk cId="886388433" sldId="264"/>
            <ac:spMk id="3" creationId="{52253994-2036-FA4E-9A65-AAB8367E2814}"/>
          </ac:spMkLst>
        </pc:spChg>
      </pc:sldChg>
      <pc:sldChg chg="addSp delSp modSp new mod addCm delCm">
        <pc:chgData name="Abd Abd" userId="ebf35cbe579cf737" providerId="LiveId" clId="{B07B690F-0EE3-4092-80C0-75E4C3308934}" dt="2021-12-28T10:32:18.312" v="115" actId="1592"/>
        <pc:sldMkLst>
          <pc:docMk/>
          <pc:sldMk cId="3312138460" sldId="281"/>
        </pc:sldMkLst>
        <pc:spChg chg="del">
          <ac:chgData name="Abd Abd" userId="ebf35cbe579cf737" providerId="LiveId" clId="{B07B690F-0EE3-4092-80C0-75E4C3308934}" dt="2021-12-28T09:43:37.587" v="72" actId="931"/>
          <ac:spMkLst>
            <pc:docMk/>
            <pc:sldMk cId="3312138460" sldId="281"/>
            <ac:spMk id="2" creationId="{4596233E-683D-477D-8250-C39CDE25010F}"/>
          </ac:spMkLst>
        </pc:spChg>
        <pc:spChg chg="add mod">
          <ac:chgData name="Abd Abd" userId="ebf35cbe579cf737" providerId="LiveId" clId="{B07B690F-0EE3-4092-80C0-75E4C3308934}" dt="2021-12-28T10:30:48.446" v="104" actId="20577"/>
          <ac:spMkLst>
            <pc:docMk/>
            <pc:sldMk cId="3312138460" sldId="281"/>
            <ac:spMk id="2" creationId="{A5B8AE2D-60BA-45BC-8530-F07C6A817C89}"/>
          </ac:spMkLst>
        </pc:spChg>
        <pc:spChg chg="mod">
          <ac:chgData name="Abd Abd" userId="ebf35cbe579cf737" providerId="LiveId" clId="{B07B690F-0EE3-4092-80C0-75E4C3308934}" dt="2021-12-28T09:40:54.760" v="15" actId="255"/>
          <ac:spMkLst>
            <pc:docMk/>
            <pc:sldMk cId="3312138460" sldId="281"/>
            <ac:spMk id="3" creationId="{C31AC7D4-5365-473C-BD36-185CA38D2932}"/>
          </ac:spMkLst>
        </pc:spChg>
        <pc:spChg chg="mod">
          <ac:chgData name="Abd Abd" userId="ebf35cbe579cf737" providerId="LiveId" clId="{B07B690F-0EE3-4092-80C0-75E4C3308934}" dt="2021-12-28T09:41:44.064" v="71" actId="20577"/>
          <ac:spMkLst>
            <pc:docMk/>
            <pc:sldMk cId="3312138460" sldId="281"/>
            <ac:spMk id="4" creationId="{81B5944E-FC43-419E-A980-19D1678C09A1}"/>
          </ac:spMkLst>
        </pc:spChg>
        <pc:spChg chg="add mod">
          <ac:chgData name="Abd Abd" userId="ebf35cbe579cf737" providerId="LiveId" clId="{B07B690F-0EE3-4092-80C0-75E4C3308934}" dt="2021-12-28T10:31:38.940" v="114" actId="1076"/>
          <ac:spMkLst>
            <pc:docMk/>
            <pc:sldMk cId="3312138460" sldId="281"/>
            <ac:spMk id="5" creationId="{6EF042DD-BF23-4250-893A-CF3CEEC77BC1}"/>
          </ac:spMkLst>
        </pc:spChg>
        <pc:picChg chg="add mod ord modCrop">
          <ac:chgData name="Abd Abd" userId="ebf35cbe579cf737" providerId="LiveId" clId="{B07B690F-0EE3-4092-80C0-75E4C3308934}" dt="2021-12-28T09:45:04.778" v="77" actId="18131"/>
          <ac:picMkLst>
            <pc:docMk/>
            <pc:sldMk cId="3312138460" sldId="281"/>
            <ac:picMk id="6" creationId="{0F1348CA-1193-4770-929A-62BD706C30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420F76F-073F-47F6-BCF7-23CBDC93F962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AA90AB5-D494-4396-AA4D-B2B1BEA7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64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0AB5-D494-4396-AA4D-B2B1BEA73E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3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0AB5-D494-4396-AA4D-B2B1BEA73E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0AB5-D494-4396-AA4D-B2B1BEA73E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90AB5-D494-4396-AA4D-B2B1BEA73E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0853-0349-BF45-AA65-A8EE46E2C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791" y="755145"/>
            <a:ext cx="10318418" cy="4394988"/>
          </a:xfrm>
        </p:spPr>
        <p:txBody>
          <a:bodyPr/>
          <a:lstStyle/>
          <a:p>
            <a:r>
              <a:rPr lang="ar-SA" dirty="0"/>
              <a:t>شبكات الجيل</a:t>
            </a:r>
            <a:br>
              <a:rPr lang="en-US" dirty="0"/>
            </a:br>
            <a:r>
              <a:rPr lang="ar-SA" dirty="0"/>
              <a:t> الرابع والخامس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2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DD34-0C4B-B64C-9C93-4E7C10246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ما هي تقنية </a:t>
            </a:r>
            <a:r>
              <a:rPr lang="en-US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53AA4-CC28-E341-BFA1-01794DEB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يعود تاريخ </a:t>
            </a:r>
            <a:r>
              <a:rPr lang="en-US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r>
              <a:rPr lang="ar-SA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ar-SA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إلى عدة سنوات مضت ، عندما بدأ التفكير في إيجاد بديل لتقنيات النفاذ عريض النطاق السلكية التقليدية</a:t>
            </a:r>
          </a:p>
          <a:p>
            <a:pPr algn="r" rtl="1"/>
            <a:r>
              <a:rPr lang="ar-SA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بحيث تكون هذه التقنية المطلوبة قادرة على توفير النفاذ إلى الإنترنت لاسلكياً بسرعات عالية ،</a:t>
            </a:r>
          </a:p>
          <a:p>
            <a:pPr algn="r" rtl="1"/>
            <a:r>
              <a:rPr lang="ar-SA" sz="26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بالإضافة إلى توفير العديد من خدمات وتطبيقات النطاق العريض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75760981"/>
      </p:ext>
    </p:extLst>
  </p:cSld>
  <p:clrMapOvr>
    <a:masterClrMapping/>
  </p:clrMapOvr>
  <p:transition spd="slow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51F1-CBA2-124E-A797-3D007961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الية عمل </a:t>
            </a:r>
            <a:r>
              <a:rPr lang="en-US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53994-2036-FA4E-9A65-AAB8367E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25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تُحدد معايير </a:t>
            </a:r>
            <a:r>
              <a:rPr lang="en-US" sz="25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r>
              <a:rPr lang="ar-SA" sz="25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5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ar-SA" sz="25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القياسية نطاقات التردد للوصلات اللاسلكية بين المحطات اعتماداً على نوع الانتشار</a:t>
            </a:r>
          </a:p>
          <a:p>
            <a:pPr algn="r" rtl="1"/>
            <a:r>
              <a:rPr lang="ar-SA" sz="2500" b="1" dirty="0">
                <a:solidFill>
                  <a:srgbClr val="333333"/>
                </a:solidFill>
                <a:latin typeface="Arial" panose="020B0604020202020204" pitchFamily="34" charset="0"/>
              </a:rPr>
              <a:t>النوع الأول يستخدم تردد عالي ويتأثر </a:t>
            </a:r>
            <a:r>
              <a:rPr lang="ar-SA" sz="2500" b="1">
                <a:solidFill>
                  <a:srgbClr val="333333"/>
                </a:solidFill>
                <a:latin typeface="Arial" panose="020B0604020202020204" pitchFamily="34" charset="0"/>
              </a:rPr>
              <a:t>بالعقبات و يدعى </a:t>
            </a:r>
            <a:r>
              <a:rPr lang="ar-SA" sz="2500" b="1" dirty="0">
                <a:solidFill>
                  <a:srgbClr val="333333"/>
                </a:solidFill>
                <a:latin typeface="Arial" panose="020B0604020202020204" pitchFamily="34" charset="0"/>
              </a:rPr>
              <a:t>الانتشار بخط النظر</a:t>
            </a:r>
          </a:p>
          <a:p>
            <a:pPr algn="r" rtl="1"/>
            <a:r>
              <a:rPr lang="ar-SA" sz="2500" b="1" dirty="0">
                <a:solidFill>
                  <a:srgbClr val="333333"/>
                </a:solidFill>
                <a:latin typeface="Arial" panose="020B0604020202020204" pitchFamily="34" charset="0"/>
              </a:rPr>
              <a:t>النوع الثاني يستخدم تقنية متقدمة للتعديل للتعويض عن الخفوت في الإشارة ويدعى الانتشار بدون خط نظر وهو اكثر شيوعا واستخداماً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F1DFEF-1581-5842-B4B5-F646EED96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3810001"/>
            <a:ext cx="722643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8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F0C9-D192-5640-8D28-D78E2812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 rtl="1"/>
            <a:b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</a:br>
            <a: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استخدامات </a:t>
            </a:r>
            <a:r>
              <a:rPr lang="en-US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55A05-725C-6A4C-8A33-E2BBBDD1C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255" y="2231081"/>
            <a:ext cx="8723745" cy="3593591"/>
          </a:xfrm>
        </p:spPr>
        <p:txBody>
          <a:bodyPr>
            <a:noAutofit/>
          </a:bodyPr>
          <a:lstStyle/>
          <a:p>
            <a:pPr algn="r" rtl="1"/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تعتبر تقنية </a:t>
            </a:r>
            <a:r>
              <a:rPr lang="en-US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 ، </a:t>
            </a: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التقنية المناسبة لدعم عدد كبير من الاستخدامات</a:t>
            </a:r>
            <a:endParaRPr lang="en-US" sz="2300" b="1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حيث تتوزع معظم هذه الاستخدامات ومتطلباتها التقنية بين نوعي الشبكات الخاصة والعامة و منها :</a:t>
            </a:r>
            <a:endParaRPr lang="en-US" sz="2300" b="1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الشبكات الخاصة :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الشبكات البنكية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حالات الكوارث و السلامة العامة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الشبكات التعليمية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>
              <a:buFont typeface="Wingdings" panose="05000000000000000000" pitchFamily="2" charset="2"/>
              <a:buChar char="§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التطبيقات الطبية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/>
            <a:endParaRPr lang="en-US" sz="23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434F4-F2DD-9D47-BF5B-BC56DD1326D4}"/>
              </a:ext>
            </a:extLst>
          </p:cNvPr>
          <p:cNvSpPr txBox="1"/>
          <p:nvPr/>
        </p:nvSpPr>
        <p:spPr>
          <a:xfrm flipH="1">
            <a:off x="6349995" y="3282834"/>
            <a:ext cx="232294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الشبكات العامة :</a:t>
            </a:r>
          </a:p>
          <a:p>
            <a:pPr marL="342900" indent="-342900" algn="ctr" rtl="1">
              <a:buFont typeface="Wingdings" panose="05000000000000000000" pitchFamily="2" charset="2"/>
              <a:buChar char="§"/>
            </a:pPr>
            <a:r>
              <a:rPr lang="ar-SA" sz="23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ربط الأرياف</a:t>
            </a:r>
            <a:endParaRPr lang="ar-SA" sz="23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300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EED1F96-96BE-1C45-9A09-741766B0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55" y="3264409"/>
            <a:ext cx="5270882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8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CE05-DD67-E942-94AC-4677DB7F0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r>
              <a:rPr lang="ar-SA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ar-SA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و </a:t>
            </a:r>
            <a:r>
              <a:rPr lang="en-US" b="1" i="1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LTE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E106D-6050-694D-B75B-53ED72E95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838" y="2286001"/>
            <a:ext cx="5089161" cy="4189614"/>
          </a:xfrm>
        </p:spPr>
        <p:txBody>
          <a:bodyPr>
            <a:normAutofit/>
          </a:bodyPr>
          <a:lstStyle/>
          <a:p>
            <a:pPr algn="r" rtl="1"/>
            <a:r>
              <a:rPr lang="ar-SA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يتم تحديد مواصفات </a:t>
            </a:r>
            <a:r>
              <a:rPr lang="en-US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WiMAX</a:t>
            </a:r>
            <a:r>
              <a:rPr lang="ar-SA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التقنية اعتماداً على المعيار القياسي 802.16 </a:t>
            </a:r>
            <a:r>
              <a:rPr lang="en-US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</a:t>
            </a:r>
            <a:endParaRPr lang="ar-SA" sz="2200" b="1" i="0" u="none" strike="noStrike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r" rtl="1"/>
            <a:r>
              <a:rPr lang="ar-SA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بينما يتم تحديد مواصفات </a:t>
            </a:r>
            <a:r>
              <a:rPr lang="en-US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LTE </a:t>
            </a:r>
            <a:r>
              <a:rPr lang="ar-SA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اعتماداً على المعيار </a:t>
            </a:r>
            <a:r>
              <a:rPr lang="en-US" sz="2200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3GPP</a:t>
            </a:r>
          </a:p>
          <a:p>
            <a:pPr algn="r" rtl="1"/>
            <a:r>
              <a:rPr lang="ar-SA" sz="2200" b="1" dirty="0">
                <a:solidFill>
                  <a:srgbClr val="333333"/>
                </a:solidFill>
                <a:latin typeface="Arial" panose="020B0604020202020204" pitchFamily="34" charset="0"/>
              </a:rPr>
              <a:t>تعتمد التقنيات على بروتوكول الانترنت </a:t>
            </a:r>
            <a:r>
              <a:rPr lang="en-US" sz="2200" b="1" dirty="0">
                <a:solidFill>
                  <a:srgbClr val="333333"/>
                </a:solidFill>
                <a:latin typeface="Arial" panose="020B0604020202020204" pitchFamily="34" charset="0"/>
              </a:rPr>
              <a:t>IP</a:t>
            </a:r>
            <a:r>
              <a:rPr lang="ar-SA" sz="22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</a:p>
          <a:p>
            <a:pPr algn="r" rtl="1"/>
            <a:r>
              <a:rPr lang="ar-SA" sz="2200" b="1" dirty="0">
                <a:solidFill>
                  <a:srgbClr val="333333"/>
                </a:solidFill>
                <a:latin typeface="Arial" panose="020B0604020202020204" pitchFamily="34" charset="0"/>
              </a:rPr>
              <a:t>توفران التقنيتان معدلات عالية لنقل البيانات</a:t>
            </a:r>
            <a:endParaRPr lang="en-US" sz="22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8C357C9-3824-354E-A65F-3BB5C6023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32" y="1407297"/>
            <a:ext cx="5478407" cy="54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5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BE235FF-65BA-4834-89B2-966F0E9837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929" y="136525"/>
            <a:ext cx="9845963" cy="1367721"/>
          </a:xfrm>
          <a:ln>
            <a:noFill/>
          </a:ln>
          <a:effectLst>
            <a:glow rad="228600">
              <a:schemeClr val="accent1"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rtl="1"/>
            <a:r>
              <a:rPr lang="ar-SA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الجيل الخامس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5G 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F5809D64-F232-4115-88C0-D063D44ECD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hatsApp Video 2021-12-25 at 4.08.17 PM">
            <a:hlinkClick r:id="" action="ppaction://media"/>
            <a:extLst>
              <a:ext uri="{FF2B5EF4-FFF2-40B4-BE49-F238E27FC236}">
                <a16:creationId xmlns:a16="http://schemas.microsoft.com/office/drawing/2014/main" id="{1701C23F-FF82-4760-AC27-CA5858A4B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780" y="1504246"/>
            <a:ext cx="10132291" cy="51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7C65-5350-B74D-81C1-6349EFC5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الجيل الخامس </a:t>
            </a:r>
            <a:r>
              <a:rPr lang="en-US" b="1" i="1" dirty="0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E1C54-332D-2B47-8BAA-56D51513C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521" y="2019245"/>
            <a:ext cx="5618479" cy="3593591"/>
          </a:xfrm>
        </p:spPr>
        <p:txBody>
          <a:bodyPr>
            <a:noAutofit/>
          </a:bodyPr>
          <a:lstStyle/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معيار تكنولوجيا الجيل الخامس للشبكات الخلوية ذات النطاق العريض في مجال الاتصالات</a:t>
            </a:r>
            <a:endParaRPr lang="en-US" sz="22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هي الخلف المخطط له لشبكات الجيل الرابع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التي توفر الاتصال بمعظم الهواتف الخلوية</a:t>
            </a:r>
            <a:endParaRPr lang="en-US" sz="22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تنقسم منطقة الخدمة إلى مناطق جغرافية صغيرة تسمى الخلايا </a:t>
            </a:r>
          </a:p>
          <a:p>
            <a:pPr algn="r" rtl="1"/>
            <a:r>
              <a:rPr lang="ar-SA" sz="2200" b="1" dirty="0">
                <a:solidFill>
                  <a:srgbClr val="000000"/>
                </a:solidFill>
                <a:latin typeface="-webkit-standard"/>
              </a:rPr>
              <a:t>يُتوقع أن تضم شبكات الجيل الخامس أكثر من 1.7 مليار مشترك في جميع أنحاء العالم بحلول عام  </a:t>
            </a:r>
            <a:r>
              <a:rPr lang="en-US" sz="2200" b="1" dirty="0">
                <a:solidFill>
                  <a:srgbClr val="000000"/>
                </a:solidFill>
                <a:latin typeface="-webkit-standard"/>
              </a:rPr>
              <a:t>2025</a:t>
            </a:r>
          </a:p>
          <a:p>
            <a:pPr algn="r" rtl="1"/>
            <a:endParaRPr lang="en-US" sz="2200" b="1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C81164F-4C66-4B44-BE79-BDC36BE66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79" b="-2247"/>
          <a:stretch/>
        </p:blipFill>
        <p:spPr>
          <a:xfrm>
            <a:off x="1533236" y="1190953"/>
            <a:ext cx="4073237" cy="2891843"/>
          </a:xfrm>
          <a:prstGeom prst="rect">
            <a:avLst/>
          </a:prstGeom>
        </p:spPr>
      </p:pic>
      <p:pic>
        <p:nvPicPr>
          <p:cNvPr id="8" name="صورة 7">
            <a:extLst>
              <a:ext uri="{FF2B5EF4-FFF2-40B4-BE49-F238E27FC236}">
                <a16:creationId xmlns:a16="http://schemas.microsoft.com/office/drawing/2014/main" id="{594B3A1E-224A-4449-8962-DA3D90EFD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72" b="325"/>
          <a:stretch/>
        </p:blipFill>
        <p:spPr>
          <a:xfrm>
            <a:off x="1533236" y="4010225"/>
            <a:ext cx="4032836" cy="27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9E8A-8AB9-EF49-B3A5-D25D7BFC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0" u="none" strike="noStrike" dirty="0">
                <a:solidFill>
                  <a:srgbClr val="000000"/>
                </a:solidFill>
                <a:effectLst/>
                <a:latin typeface="Times New Roman" panose="020F0502020204030204" pitchFamily="34" charset="0"/>
              </a:rPr>
              <a:t>نظرة عامة عن الجيل الخامس في الاتصالات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DFC2-2E73-C143-A4D6-603B1DD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238" y="2286001"/>
            <a:ext cx="4699761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2200" b="1" dirty="0">
                <a:solidFill>
                  <a:srgbClr val="000000"/>
                </a:solidFill>
                <a:latin typeface="-webkit-standard"/>
              </a:rPr>
              <a:t>إن الشعار الرئيسي للجيل الخامس هو الانترنت لكل شيء أو ما يسمى ب انترنيت الأشياء</a:t>
            </a:r>
            <a:endParaRPr lang="en-US" sz="2200" b="1" dirty="0">
              <a:solidFill>
                <a:srgbClr val="000000"/>
              </a:solidFill>
              <a:latin typeface="-webkit-standard"/>
            </a:endParaRPr>
          </a:p>
          <a:p>
            <a:pPr algn="r" rtl="1"/>
            <a:r>
              <a:rPr lang="ar-SA" sz="2200" b="1" dirty="0">
                <a:solidFill>
                  <a:srgbClr val="000000"/>
                </a:solidFill>
                <a:latin typeface="-webkit-standard"/>
              </a:rPr>
              <a:t>وهذا ما يقودنا إلى مصطلح المدن الذكية، إذ أن البيانات يتم تشكيلها في كل مكان من قبل أي شخص</a:t>
            </a:r>
            <a:endParaRPr lang="en-US" sz="2200" b="1" dirty="0">
              <a:solidFill>
                <a:srgbClr val="000000"/>
              </a:solidFill>
              <a:latin typeface="-webkit-standard"/>
            </a:endParaRPr>
          </a:p>
          <a:p>
            <a:pPr algn="r" rtl="1"/>
            <a:r>
              <a:rPr lang="ar-SA" sz="2200" b="1" dirty="0">
                <a:solidFill>
                  <a:srgbClr val="000000"/>
                </a:solidFill>
                <a:latin typeface="-webkit-standard"/>
              </a:rPr>
              <a:t>وهنا تلعب الاتصالات المتنقلة دورا محورياً في تمكين النقل الفعال والآمن لهذه المعلومات من آلة آلى الة أخرى ، بدون تدخل الانسان </a:t>
            </a:r>
            <a:endParaRPr lang="en-US" sz="22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CE126F-BEDF-C94E-928B-48074C752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53" y="1874517"/>
            <a:ext cx="5771585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9A13-B182-3D4F-A3D4-421CBEAA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u="none" strike="noStrike" dirty="0">
                <a:solidFill>
                  <a:srgbClr val="000000"/>
                </a:solidFill>
                <a:effectLst/>
                <a:latin typeface="-webkit-standard"/>
              </a:rPr>
              <a:t>وقت الاستجابة ونسبة الخطأ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93D95-168E-D045-BA31-CC2DE95F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ar-SA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في شبكة الجيل الخامس، يبلغ "زمن انتقال الهواء" في شحن المعدات في 2019 من 8 إلى 12 مللي ثانية</a:t>
            </a:r>
          </a:p>
          <a:p>
            <a:pPr algn="r" rtl="1"/>
            <a:r>
              <a:rPr lang="ar-SA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تستخدم الجيل الخامس نظام تشفير إشارة متكيف للحفاظ على معدل خطأ بتات منخفض</a:t>
            </a:r>
          </a:p>
          <a:p>
            <a:pPr algn="r" rtl="1"/>
            <a:r>
              <a:rPr lang="ar-SA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إذا كان معدل الخطأ مرتفعًا جدًا، فسيقوم جهاز الإرسال بالتبديل إلى آلية تشفير أقل عرضة للخطأ. هذا يضحي بعرض النطاق الترددي لضمان معدل خطأ منخفض</a:t>
            </a:r>
            <a:endParaRPr lang="en-US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114FA12-4FAE-604A-BB65-B846A874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15" y="3741351"/>
            <a:ext cx="7427785" cy="31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11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B562-BDA6-EF4D-8425-83927EB2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نطاق الجيل الخامس</a:t>
            </a:r>
            <a:endParaRPr lang="en-US" b="1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E8648-A69C-AC4C-AE28-8FA76D26E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23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يعتمد نطاق الجيل الخامس على العديد من العوامل. العامل الرئيسي هو التردد المستخدم</a:t>
            </a:r>
          </a:p>
          <a:p>
            <a:pPr algn="r" rtl="1"/>
            <a:r>
              <a:rPr lang="ar-SA" sz="23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تستخدم أنظمة </a:t>
            </a:r>
            <a:r>
              <a:rPr lang="en-US" sz="23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MIMO </a:t>
            </a:r>
            <a:r>
              <a:rPr lang="ar-SA" sz="23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هوائيات متعددة في طرفي جهاز الإرسال والاستقبال لنظام الاتصال اللاسلكي</a:t>
            </a:r>
            <a:endParaRPr lang="en-US" sz="2300" b="1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454C36B-1046-A74B-9B21-378C65E6E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14" y="3207655"/>
            <a:ext cx="6884029" cy="34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81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1E853-FBED-B741-A08E-85355C8B8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مقارنة بين الجيل الرابع والجيل الخامس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3CC3-3A80-6147-880A-ED7B0C05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274" y="2286001"/>
            <a:ext cx="6444725" cy="3593591"/>
          </a:xfrm>
        </p:spPr>
        <p:txBody>
          <a:bodyPr/>
          <a:lstStyle/>
          <a:p>
            <a:pPr algn="r" rtl="1"/>
            <a:r>
              <a:rPr lang="ar-SA" sz="2300" b="1" dirty="0">
                <a:solidFill>
                  <a:srgbClr val="000000"/>
                </a:solidFill>
                <a:latin typeface="-webkit-standard"/>
              </a:rPr>
              <a:t>الجيل الرابع يعتمد على </a:t>
            </a:r>
            <a:r>
              <a:rPr lang="en-US" sz="2300" b="1" dirty="0">
                <a:solidFill>
                  <a:srgbClr val="000000"/>
                </a:solidFill>
                <a:latin typeface="-webkit-standard"/>
              </a:rPr>
              <a:t>IPV4</a:t>
            </a:r>
            <a:r>
              <a:rPr lang="ar-SA" sz="2300" b="1" dirty="0">
                <a:solidFill>
                  <a:srgbClr val="000000"/>
                </a:solidFill>
                <a:latin typeface="-webkit-standard"/>
              </a:rPr>
              <a:t> بينما الجيل الخامس يعتمد على </a:t>
            </a:r>
            <a:r>
              <a:rPr lang="en-US" sz="2300" b="1" dirty="0">
                <a:solidFill>
                  <a:srgbClr val="000000"/>
                </a:solidFill>
                <a:latin typeface="-webkit-standard"/>
              </a:rPr>
              <a:t>IPV6</a:t>
            </a:r>
          </a:p>
          <a:p>
            <a:pPr algn="r" rtl="1"/>
            <a:r>
              <a:rPr lang="ar-SA" sz="2300" b="1" dirty="0">
                <a:solidFill>
                  <a:srgbClr val="000000"/>
                </a:solidFill>
                <a:latin typeface="-webkit-standard"/>
              </a:rPr>
              <a:t>سرعة النقل في الجيل الرابع </a:t>
            </a:r>
            <a:r>
              <a:rPr lang="en-US" sz="2300" b="1" dirty="0">
                <a:solidFill>
                  <a:srgbClr val="000000"/>
                </a:solidFill>
                <a:latin typeface="-webkit-standard"/>
              </a:rPr>
              <a:t>100 </a:t>
            </a:r>
            <a:r>
              <a:rPr lang="ar-SA" sz="2300" b="1" dirty="0">
                <a:solidFill>
                  <a:srgbClr val="000000"/>
                </a:solidFill>
                <a:latin typeface="-webkit-standard"/>
              </a:rPr>
              <a:t>ميجابايت وقد تصل الى 1 جيجابايت بينما تصل السرعة في الجيل الخامس الى 10 جيجابايت</a:t>
            </a:r>
          </a:p>
          <a:p>
            <a:pPr algn="r" rtl="1"/>
            <a:r>
              <a:rPr lang="ar-SA" sz="2300" b="1" dirty="0">
                <a:solidFill>
                  <a:srgbClr val="000000"/>
                </a:solidFill>
                <a:latin typeface="-webkit-standard"/>
              </a:rPr>
              <a:t>ستكون شبكة الجيل الخامس قادرًا على إصلاح مشكلات النطاق الترددي</a:t>
            </a:r>
            <a:endParaRPr lang="en-US" sz="2300" b="1" dirty="0">
              <a:solidFill>
                <a:srgbClr val="000000"/>
              </a:solidFill>
              <a:latin typeface="-webkit-standar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00BD6C-FE85-7242-81FF-DF7CB696F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43808"/>
            <a:ext cx="4223275" cy="50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27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6B64-20BD-AC4E-8E7A-0156C66AF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7500" b="1" i="1" dirty="0"/>
              <a:t>بداية الجيل الرابع </a:t>
            </a:r>
            <a:endParaRPr lang="en-US" sz="75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86F1-6EAC-094A-B30F-D62689DEA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879" y="2114787"/>
            <a:ext cx="9833919" cy="3108967"/>
          </a:xfrm>
        </p:spPr>
        <p:txBody>
          <a:bodyPr>
            <a:normAutofit/>
          </a:bodyPr>
          <a:lstStyle/>
          <a:p>
            <a:pPr marL="457200" indent="-457200" algn="r" rtl="1">
              <a:buFont typeface="+mj-lt"/>
              <a:buAutoNum type="arabicPeriod"/>
            </a:pPr>
            <a:r>
              <a:rPr lang="ar-SA" sz="2600" b="1" dirty="0"/>
              <a:t>بدأت هذه الخدمة في عام  </a:t>
            </a:r>
            <a:r>
              <a:rPr lang="en-US" sz="2600" b="1" dirty="0"/>
              <a:t>2009</a:t>
            </a:r>
            <a:r>
              <a:rPr lang="ar-SA" sz="2600" b="1" dirty="0"/>
              <a:t>  في الولايات المتحدة الامريكية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SA" sz="2600" b="1" dirty="0"/>
              <a:t>ظهرت بعد خدمة الجيل الثالث </a:t>
            </a:r>
            <a:r>
              <a:rPr lang="en-US" sz="2600" b="1" dirty="0"/>
              <a:t>3G</a:t>
            </a:r>
            <a:r>
              <a:rPr lang="ar-SA" sz="2600" b="1" dirty="0"/>
              <a:t> لزيادة الحاجة الى خدمة اسرع 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SA" sz="2600" b="1" dirty="0"/>
              <a:t>تعد شبكات الجيل الرابع </a:t>
            </a:r>
            <a:r>
              <a:rPr lang="en-US" sz="2600" b="1" dirty="0"/>
              <a:t>4G </a:t>
            </a:r>
            <a:r>
              <a:rPr lang="ar-SA" sz="2600" b="1" dirty="0"/>
              <a:t>  شبكات راديوية متقدمة تعتمد على بروتوكولات الانترنت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SA" sz="2600" b="1" dirty="0"/>
              <a:t>بعكس سابقاتها يمكن لهذة الخدمة نقل بيانات الصوت أيضا باستخدام البروتوكولات</a:t>
            </a:r>
          </a:p>
          <a:p>
            <a:pPr marL="457200" indent="-457200" algn="r" rtl="1">
              <a:buFont typeface="+mj-lt"/>
              <a:buAutoNum type="arabicPeriod"/>
            </a:pPr>
            <a:r>
              <a:rPr lang="ar-SA" sz="2600" b="1" dirty="0"/>
              <a:t>يتم نقل البيانات عبر ما يسمى بالوسيط الهوائي من خلال الاتصال بين الهاتف المحمول والمحطات الارضية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0B8EF66-2A74-443F-AF23-54140943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350" y="4778461"/>
            <a:ext cx="3384975" cy="19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51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A88F-9BE1-5B4E-AF01-9920B978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الأجزاء الأكثر عرضة وهدفا للتهديدات</a:t>
            </a:r>
            <a:endParaRPr lang="en-US" b="1" i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3ABF7-E075-3549-A460-FE26A749F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أهداف المهاجمين عادة ما تكون معدات وشبكات الاتصال والشبكة المركزية لمزود الخدمة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مثل أجهزة المستخدم وشبكات الوصول</a:t>
            </a:r>
          </a:p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من المتوقع أن تكون شبكات الاتصال في الجيل الخامس غير متجانسة ومعقدة إلى حد كبير ، فهي ستدعم شبكات الاتصال</a:t>
            </a: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(2G, 3G, 4G)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5F40EFF-6443-4B47-980F-FB2DD26C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18" y="3741351"/>
            <a:ext cx="7722973" cy="31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CE15B-0716-6144-BBBB-3178FD41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الجيل السادس </a:t>
            </a:r>
            <a:r>
              <a:rPr lang="en-US" b="1" i="1" dirty="0"/>
              <a:t>6G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B11E-7AF2-2C4A-A77D-E9C09AB16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212" y="2313710"/>
            <a:ext cx="5661788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في مجال الاتصالات عن بعد، سيكون الجيل السادس هو المعيار لتقنيات الاتصالات اللاسلكية التي تدعم شبكات البيانات الخلوية</a:t>
            </a:r>
          </a:p>
          <a:p>
            <a:pPr algn="r" rtl="1"/>
            <a:r>
              <a:rPr lang="ar-SA" sz="2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تقسيم منطقة الخدمة إلى مناطق جغرافية صغيرة تسمى الخلايا</a:t>
            </a:r>
          </a:p>
          <a:p>
            <a:pPr algn="r" rtl="1"/>
            <a:r>
              <a:rPr lang="ar-SA" sz="22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وفيما يتعلق بخصائص الجيل الجديد، فمن المتوقع أن تصل سرعة هذه الشبكات إلى 100 مرة أسرع من الجيل الخامس</a:t>
            </a:r>
            <a:endParaRPr lang="en-US" sz="22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44DC2D-91FA-A441-AA09-DE9ED254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304324"/>
            <a:ext cx="4516534" cy="555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F365-1E53-B04B-994D-4C84C929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الجيل السادس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52B9-ADE0-A24E-A115-C5968B7F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122" y="2286001"/>
            <a:ext cx="4800877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ووفقًا للتصورات النظرية، ستسمح شبكات </a:t>
            </a:r>
            <a:r>
              <a:rPr lang="en-US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G </a:t>
            </a:r>
            <a:r>
              <a:rPr lang="ar-SA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 </a:t>
            </a:r>
            <a:r>
              <a:rPr lang="en-US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 6</a:t>
            </a:r>
            <a:r>
              <a:rPr lang="ar-SA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بتكامل الدماغ البشري مع أجهزة الكمبيوتر، وستعمل على تحقيق الاتصال بين الأشخاص والأشياء</a:t>
            </a:r>
            <a:endParaRPr lang="en-US" sz="2100" b="1" i="0" u="none" strike="noStrike" dirty="0">
              <a:solidFill>
                <a:srgbClr val="212529"/>
              </a:solidFill>
              <a:effectLst/>
              <a:latin typeface="Droid-Arabic-Naskh"/>
            </a:endParaRPr>
          </a:p>
          <a:p>
            <a:pPr algn="r" rtl="1"/>
            <a:r>
              <a:rPr lang="ar-SA" sz="2100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وبشكل عام، فإن قدرات وتقنيات الأجهزة المتصلة بالإنترنت ستتحسن بشكل كبير عند استخدام شبكات الجيل السادس، كما سيتم تطوير أجهزة وتقنيات جديدة</a:t>
            </a:r>
            <a:endParaRPr lang="en-US" sz="21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E2488F9-EE5A-B744-8E59-16CB470D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26" y="2286001"/>
            <a:ext cx="583659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2B96-C771-BC45-AB5A-7488E668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تحديات الجيل السادس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DACE-CA5E-BC4A-9BF0-CB0FFD417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591" y="2286001"/>
            <a:ext cx="4358408" cy="3977408"/>
          </a:xfrm>
        </p:spPr>
        <p:txBody>
          <a:bodyPr/>
          <a:lstStyle/>
          <a:p>
            <a:pPr algn="r" rtl="1"/>
            <a:r>
              <a:rPr lang="ar-SA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مدى إمكانية اختراق الموجات الهوائية القصيرة جدًا لبعض المواد بسهولة</a:t>
            </a:r>
          </a:p>
          <a:p>
            <a:pPr algn="r" rtl="1"/>
            <a:r>
              <a:rPr lang="ar-SA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وكذلك هناك حاجة إلى تطوير ومضاعفة كفاءة البنية التحتية الحالية للشبكات</a:t>
            </a:r>
          </a:p>
          <a:p>
            <a:pPr algn="r" rtl="1"/>
            <a:r>
              <a:rPr lang="ar-SA" b="1" i="0" u="none" strike="noStrike" dirty="0">
                <a:solidFill>
                  <a:srgbClr val="212529"/>
                </a:solidFill>
                <a:effectLst/>
                <a:latin typeface="Droid-Arabic-Naskh"/>
              </a:rPr>
              <a:t>وتطوير أشباه موصلات ومعالجات تستطيع التعامل مع ترددات وبيانات ضخمة.</a:t>
            </a:r>
            <a:endParaRPr lang="en-US" b="1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114879-C1A0-C44C-B93F-9586FF98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1874517"/>
            <a:ext cx="6309590" cy="49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57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13E8-23F4-454E-845C-AC7DE652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ar-SA" b="1" i="1" dirty="0"/>
              <a:t>سرعة الجيل السادس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8642E-350D-4A49-BE6A-BAD8C8EF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350" y="2286001"/>
            <a:ext cx="6418649" cy="3593591"/>
          </a:xfrm>
        </p:spPr>
        <p:txBody>
          <a:bodyPr/>
          <a:lstStyle/>
          <a:p>
            <a:pPr algn="r" rtl="1"/>
            <a:r>
              <a:rPr lang="ar-SA" b="1" dirty="0"/>
              <a:t>يعتقد العلماء ان سرعة الجيل السادس ستصل الى 1 تيرابايت في الثانية مع زمن استجابة 100 ميكروثانية</a:t>
            </a:r>
          </a:p>
          <a:p>
            <a:pPr algn="r" rtl="1"/>
            <a:r>
              <a:rPr lang="ar-SA" b="1" dirty="0"/>
              <a:t>سيتم استخدام ترددات عادية جداً للوصول الى هذة السرعة مقارنةً مع الجيل الخامس</a:t>
            </a:r>
            <a:endParaRPr lang="en-US" b="1" dirty="0"/>
          </a:p>
          <a:p>
            <a:pPr algn="r" rtl="1"/>
            <a:r>
              <a:rPr lang="ar-SA" b="1" dirty="0"/>
              <a:t>تتجاوز السرعة المدعومة 1000 كيلومتر  في الساعة</a:t>
            </a:r>
          </a:p>
          <a:p>
            <a:pPr algn="r" rtl="1"/>
            <a:r>
              <a:rPr lang="ar-SA" b="1" dirty="0"/>
              <a:t>يعتقد العلماء ان الجيل السادس تردداته ستصل الى نطاق التيراهيرتز</a:t>
            </a:r>
          </a:p>
          <a:p>
            <a:pPr algn="r" rtl="1"/>
            <a:endParaRPr lang="ar-SA" b="1" dirty="0"/>
          </a:p>
          <a:p>
            <a:pPr algn="r" rtl="1"/>
            <a:endParaRPr lang="ar-SA" b="1" dirty="0"/>
          </a:p>
          <a:p>
            <a:pPr algn="r" rtl="1"/>
            <a:endParaRPr lang="ar-SA" b="1" dirty="0"/>
          </a:p>
          <a:p>
            <a:pPr algn="r" rtl="1"/>
            <a:endParaRPr lang="en-US" b="1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5816A05-AFCC-B047-B3BA-686C96FE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83855"/>
            <a:ext cx="4393950" cy="517414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A656D76-9215-8144-965A-BD2AE55C6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950" y="4764216"/>
            <a:ext cx="6456721" cy="209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3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7ED63F2-C43B-40E8-AD9E-10B6DC8C0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055" y="464288"/>
            <a:ext cx="4354945" cy="1087421"/>
          </a:xfrm>
        </p:spPr>
        <p:txBody>
          <a:bodyPr>
            <a:normAutofit fontScale="90000"/>
          </a:bodyPr>
          <a:lstStyle/>
          <a:p>
            <a:pPr algn="ctr"/>
            <a:r>
              <a:rPr lang="ar-SA" b="1" i="1" dirty="0"/>
              <a:t>و ختاماً :</a:t>
            </a:r>
            <a:endParaRPr lang="en-US" b="1" i="1" dirty="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EA9037B7-B174-4D14-985E-6E6481559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30" y="1625601"/>
            <a:ext cx="8187070" cy="4226698"/>
          </a:xfrm>
        </p:spPr>
        <p:txBody>
          <a:bodyPr>
            <a:normAutofit/>
          </a:bodyPr>
          <a:lstStyle/>
          <a:p>
            <a:pPr algn="r"/>
            <a:r>
              <a:rPr lang="ar-SA" sz="3200" spc="0" dirty="0"/>
              <a:t>فإن استمرار تطور الأجيال ، جيلاً بعد جيل ، ما هو إلا دليل على أن البشرية تشهد حقبة من التطور غير مسبوقة ، تتسابق فيها  الشركات العالمية نحو القمة في اختراع التقنيات الحديثة السابقة لأوانها و السرعات الهائلة في سبيل تحسين طريقة العيش و تسهيل الحياة اليومية و حل المعضلات التي لا زالت تولد يوماً بعد يوم...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32C6D3B-D465-4425-888F-6FA63B92E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3" t="7190" r="60154" b="66436"/>
          <a:stretch/>
        </p:blipFill>
        <p:spPr>
          <a:xfrm>
            <a:off x="0" y="704433"/>
            <a:ext cx="932873" cy="847276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2CCA0113-FB07-46E5-B98E-D079245F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22" t="3626" r="2727" b="67585"/>
          <a:stretch/>
        </p:blipFill>
        <p:spPr>
          <a:xfrm>
            <a:off x="1" y="1551709"/>
            <a:ext cx="1071420" cy="89592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4E9F946A-3D9B-468A-9359-7639A6A5A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58" t="32415" r="29090" b="38796"/>
          <a:stretch/>
        </p:blipFill>
        <p:spPr>
          <a:xfrm>
            <a:off x="2" y="2602184"/>
            <a:ext cx="1071418" cy="895928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34DA6280-4684-497F-B685-2F22A10AE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59127" r="56970" b="13568"/>
          <a:stretch/>
        </p:blipFill>
        <p:spPr>
          <a:xfrm>
            <a:off x="-4618" y="3581240"/>
            <a:ext cx="1006764" cy="849746"/>
          </a:xfrm>
          <a:prstGeom prst="rect">
            <a:avLst/>
          </a:prstGeom>
        </p:spPr>
      </p:pic>
      <p:pic>
        <p:nvPicPr>
          <p:cNvPr id="13" name="صورة 12">
            <a:extLst>
              <a:ext uri="{FF2B5EF4-FFF2-40B4-BE49-F238E27FC236}">
                <a16:creationId xmlns:a16="http://schemas.microsoft.com/office/drawing/2014/main" id="{73E4A641-4620-4605-A774-12E10A354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21" t="62095" b="12677"/>
          <a:stretch/>
        </p:blipFill>
        <p:spPr>
          <a:xfrm>
            <a:off x="-4618" y="4631716"/>
            <a:ext cx="1154545" cy="785091"/>
          </a:xfrm>
          <a:prstGeom prst="rect">
            <a:avLst/>
          </a:prstGeom>
        </p:spPr>
      </p:pic>
      <p:pic>
        <p:nvPicPr>
          <p:cNvPr id="15" name="صورة 14">
            <a:extLst>
              <a:ext uri="{FF2B5EF4-FFF2-40B4-BE49-F238E27FC236}">
                <a16:creationId xmlns:a16="http://schemas.microsoft.com/office/drawing/2014/main" id="{97C3CCAA-4FBC-4978-96CB-0BDB6B24E8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" t="5522" r="-38" b="6771"/>
          <a:stretch/>
        </p:blipFill>
        <p:spPr>
          <a:xfrm>
            <a:off x="4898064" y="4320205"/>
            <a:ext cx="4932219" cy="24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5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عنصر نائب للصورة 5">
            <a:extLst>
              <a:ext uri="{FF2B5EF4-FFF2-40B4-BE49-F238E27FC236}">
                <a16:creationId xmlns:a16="http://schemas.microsoft.com/office/drawing/2014/main" id="{0F1348CA-1193-4770-929A-62BD706C30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3496" r="15008"/>
          <a:stretch/>
        </p:blipFill>
        <p:spPr>
          <a:xfrm>
            <a:off x="283464" y="0"/>
            <a:ext cx="7355585" cy="6857999"/>
          </a:xfrm>
        </p:spPr>
      </p:pic>
      <p:sp>
        <p:nvSpPr>
          <p:cNvPr id="3" name="عنوان 2">
            <a:extLst>
              <a:ext uri="{FF2B5EF4-FFF2-40B4-BE49-F238E27FC236}">
                <a16:creationId xmlns:a16="http://schemas.microsoft.com/office/drawing/2014/main" id="{C31AC7D4-5365-473C-BD36-185CA38D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4400" dirty="0"/>
              <a:t>إعداد :</a:t>
            </a:r>
            <a:endParaRPr lang="en-US" sz="4400" dirty="0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81B5944E-FC43-419E-A980-19D1678C0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r"/>
            <a:r>
              <a:rPr lang="ar-SA" sz="3200" dirty="0"/>
              <a:t>عبد العزيز اوشار</a:t>
            </a:r>
          </a:p>
          <a:p>
            <a:pPr algn="r"/>
            <a:r>
              <a:rPr lang="ar-SA" sz="3200" dirty="0"/>
              <a:t>عبد الرحمن الحامض</a:t>
            </a:r>
          </a:p>
          <a:p>
            <a:pPr algn="r"/>
            <a:r>
              <a:rPr lang="ar-SA" sz="3200" dirty="0"/>
              <a:t>عبيد الله الرفاعي</a:t>
            </a:r>
            <a:endParaRPr lang="en-US" sz="3200" dirty="0"/>
          </a:p>
        </p:txBody>
      </p:sp>
      <p:sp>
        <p:nvSpPr>
          <p:cNvPr id="2" name="مربع نص 1">
            <a:extLst>
              <a:ext uri="{FF2B5EF4-FFF2-40B4-BE49-F238E27FC236}">
                <a16:creationId xmlns:a16="http://schemas.microsoft.com/office/drawing/2014/main" id="{A5B8AE2D-60BA-45BC-8530-F07C6A817C89}"/>
              </a:ext>
            </a:extLst>
          </p:cNvPr>
          <p:cNvSpPr txBox="1"/>
          <p:nvPr/>
        </p:nvSpPr>
        <p:spPr>
          <a:xfrm>
            <a:off x="9009911" y="4221805"/>
            <a:ext cx="17480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SA" sz="4400" b="1" cap="all" spc="300" dirty="0">
                <a:solidFill>
                  <a:schemeClr val="accent1"/>
                </a:solidFill>
                <a:ea typeface="+mj-ea"/>
                <a:cs typeface="+mj-cs"/>
              </a:rPr>
              <a:t>الفئة :</a:t>
            </a:r>
            <a:r>
              <a:rPr lang="ar-SA" dirty="0"/>
              <a:t> :</a:t>
            </a:r>
            <a:endParaRPr lang="en-US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6EF042DD-BF23-4250-893A-CF3CEEC77BC1}"/>
              </a:ext>
            </a:extLst>
          </p:cNvPr>
          <p:cNvSpPr txBox="1"/>
          <p:nvPr/>
        </p:nvSpPr>
        <p:spPr>
          <a:xfrm>
            <a:off x="8337883" y="5155985"/>
            <a:ext cx="3422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200" dirty="0">
                <a:solidFill>
                  <a:schemeClr val="bg2"/>
                </a:solidFill>
              </a:rPr>
              <a:t>13</a:t>
            </a:r>
            <a:endParaRPr lang="en-US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3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921F-BE4F-7248-A4BB-D7DD14EC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ar-SA" sz="5800" b="1" i="1" dirty="0"/>
              <a:t>طريقة ارسال واستقبال الإشارة في الجيل الرابع</a:t>
            </a:r>
            <a:endParaRPr lang="en-US" sz="5800" b="1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05ED5D-9485-B741-93D9-D750107D0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1"/>
            <a:r>
              <a:rPr lang="ar-SA" sz="3100" dirty="0"/>
              <a:t>عملية الاستقبال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FEC73-6A63-8747-B160-18728DD6C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157278"/>
            <a:ext cx="4800600" cy="2996398"/>
          </a:xfrm>
        </p:spPr>
        <p:txBody>
          <a:bodyPr>
            <a:normAutofit/>
          </a:bodyPr>
          <a:lstStyle/>
          <a:p>
            <a:pPr algn="r" rtl="1"/>
            <a:r>
              <a:rPr lang="ar-SA" sz="2500" b="1" dirty="0"/>
              <a:t>هي نقل البيانات من الأجهزة المختلفة الى الهوائي الرئيسي وتُعرف هده العملية باسم تحميل البيانات.</a:t>
            </a:r>
          </a:p>
          <a:p>
            <a:pPr algn="r" rtl="1"/>
            <a:r>
              <a:rPr lang="ar-SA" sz="2500" b="1" dirty="0"/>
              <a:t>الارسال والاستقبال عمليتين متعاكستين في العمل.</a:t>
            </a:r>
            <a:endParaRPr lang="en-US" sz="25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7EF0A-32AE-5B4B-98F3-B3A70092B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ar-SA" sz="3100" dirty="0"/>
              <a:t>عملية الارسال</a:t>
            </a:r>
            <a:endParaRPr lang="en-US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DAB4F-103C-D84B-BC8A-A683E127E7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pPr algn="r" rtl="1"/>
            <a:r>
              <a:rPr lang="ar-SA" sz="2400" b="1" dirty="0"/>
              <a:t>تتم عملية الارسال من خلال الهوائي الرئيسي الموجود في منطقة جغرافية محددة وتقوم ببث إشارة شبكات ال </a:t>
            </a:r>
            <a:r>
              <a:rPr lang="en-US" sz="2400" b="1" dirty="0"/>
              <a:t>4G </a:t>
            </a:r>
            <a:r>
              <a:rPr lang="ar-SA" sz="2400" b="1" dirty="0"/>
              <a:t>  لتنتشر في الهواء.</a:t>
            </a:r>
          </a:p>
          <a:p>
            <a:pPr algn="r" rtl="1"/>
            <a:r>
              <a:rPr lang="ar-SA" sz="2400" b="1" dirty="0"/>
              <a:t>ترتد الإشارة اذا واجهت العوائق في اثناء انتشارها.</a:t>
            </a:r>
          </a:p>
          <a:p>
            <a:pPr algn="r" rtl="1"/>
            <a:r>
              <a:rPr lang="ar-SA" sz="2400" b="1" dirty="0"/>
              <a:t>يتراوح مدى إشارة التغطية بين 5 – 10 كم اعتمادا على قوة الهوائي وحجم وعدد العوائق.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9692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p"/>
      <p:bldP spid="6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C0D08FA-FEA1-4712-8F81-82671D49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ar-SA" sz="5400" b="1" i="1" dirty="0"/>
              <a:t>طريقة ارسال واستقبال الإشارة في الجيل الرابع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A8882586-857C-4BFD-97A7-2EFE72FE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13" y="2233756"/>
            <a:ext cx="10617452" cy="37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5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F398-150E-E04E-9DC2-E2BD6DEE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7500" b="1" i="1" dirty="0"/>
              <a:t>التكنولوجيا المستخدمة </a:t>
            </a:r>
            <a:endParaRPr lang="en-US" sz="7500" b="1" i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6511E1-C4EF-C44B-87EA-C67F9A9F0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2320733"/>
            <a:ext cx="10178322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3200" b="1" dirty="0"/>
              <a:t>الموجات الكهرومغناطيسية </a:t>
            </a:r>
          </a:p>
          <a:p>
            <a:pPr algn="r" rtl="1"/>
            <a:r>
              <a:rPr lang="en-US" sz="3200" b="1" dirty="0"/>
              <a:t>MIMO</a:t>
            </a:r>
            <a:r>
              <a:rPr lang="ar-SA" sz="3200" b="1" dirty="0"/>
              <a:t>: لتحقيق فاعلية طيفية عالية</a:t>
            </a:r>
          </a:p>
          <a:p>
            <a:pPr algn="r" rtl="1"/>
            <a:r>
              <a:rPr lang="ar-SA" sz="3200" b="1" dirty="0"/>
              <a:t>مبدأ توربو: لتقليل الضوضاء</a:t>
            </a:r>
          </a:p>
          <a:p>
            <a:pPr algn="r" rtl="1"/>
            <a:r>
              <a:rPr lang="ar-SA" sz="3200" b="1" dirty="0"/>
              <a:t>التضمين والمعالجة المكانية مع تعدد</a:t>
            </a:r>
            <a:endParaRPr lang="en-US" sz="3200" b="1" dirty="0"/>
          </a:p>
          <a:p>
            <a:pPr marL="0" indent="0" algn="r" rtl="1">
              <a:buNone/>
            </a:pPr>
            <a:r>
              <a:rPr lang="ar-SA" sz="3200" b="1" dirty="0"/>
              <a:t> الهوائيات وتعدد المستخدمين</a:t>
            </a:r>
            <a:endParaRPr lang="en-US" sz="3200" b="1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B30364B8-CB38-445A-B2D1-58F92902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39" y="164176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0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A223-0AC4-614D-AB9E-5F177DFC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ar-SA" sz="7500" b="1" i="1" dirty="0"/>
              <a:t>مزايا وعيوب الجيل الرابع</a:t>
            </a:r>
            <a:endParaRPr lang="en-US" sz="7500" b="1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FC2F6D-5EDD-6B4E-9B4F-442CEDEAB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1"/>
            <a:r>
              <a:rPr lang="ar-SA" sz="3800" dirty="0"/>
              <a:t>العيوب 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65352-6C04-064F-A4A6-0650DB7090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مكلفة وصعبة التنفيذ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تستهلك طاقة البطارية بشكل كبير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تحتاج الى معدات وأجهزة معقدة لتنصيبها وتشغيلها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17CC6-1A79-BF40-98EE-184563F6C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 rtl="1"/>
            <a:r>
              <a:rPr lang="ar-SA" sz="3800" dirty="0"/>
              <a:t>المزايا </a:t>
            </a:r>
            <a:endParaRPr lang="en-US" sz="3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6EFE4-A56C-C64F-8489-F7A1395A4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4828" y="2909102"/>
            <a:ext cx="4800600" cy="2996398"/>
          </a:xfrm>
        </p:spPr>
        <p:txBody>
          <a:bodyPr>
            <a:noAutofit/>
          </a:bodyPr>
          <a:lstStyle/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دعم الوسائط المتعددة التفاعلية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الوصول العالمي وإمكانية نقل الخدمات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قابلة للتطوير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فعالية عرض النطاق</a:t>
            </a:r>
          </a:p>
          <a:p>
            <a:pPr marL="457200" indent="-457200" algn="r" rtl="1">
              <a:buFont typeface="+mj-lt"/>
              <a:buAutoNum type="arabicParenR"/>
            </a:pPr>
            <a:r>
              <a:rPr lang="ar-SA" sz="2600" b="1" dirty="0"/>
              <a:t>توفير تنظيم افضل و تقنيات للتحكم في قبول المكالمات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291670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 build="allAtOnce"/>
      <p:bldP spid="6" grpId="0" build="p"/>
      <p:bldP spid="4" grpId="0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7BBF4C8-5F7B-4492-AA83-1D62F5AF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ar-SA" sz="5400" b="1" i="1" dirty="0"/>
              <a:t>مزايا وعيوب الجيل الرابع</a:t>
            </a:r>
            <a:endParaRPr lang="en-US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D853CB41-A01C-4A4D-A8AC-8A31BDDEB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145" y="1402814"/>
            <a:ext cx="9303177" cy="49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2250-9DAB-0E46-A0D9-18871438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7500" b="1" i="1" dirty="0"/>
              <a:t>سرعة الجيل الرابع </a:t>
            </a:r>
            <a:endParaRPr lang="en-US" sz="7500" b="1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ACF2-8F33-9541-839F-C535F4591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1874516"/>
            <a:ext cx="4800600" cy="316265"/>
          </a:xfrm>
        </p:spPr>
        <p:txBody>
          <a:bodyPr/>
          <a:lstStyle/>
          <a:p>
            <a:pPr algn="ctr"/>
            <a:r>
              <a:rPr lang="ar-SA" sz="2700" dirty="0"/>
              <a:t>من الناحية العملية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14943-5A90-D941-8722-0649C5921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6573" y="2199633"/>
            <a:ext cx="4800600" cy="2996398"/>
          </a:xfrm>
        </p:spPr>
        <p:txBody>
          <a:bodyPr>
            <a:normAutofit/>
          </a:bodyPr>
          <a:lstStyle/>
          <a:p>
            <a:pPr algn="r" rtl="1"/>
            <a:r>
              <a:rPr lang="ar-SA" sz="2700" b="1" dirty="0"/>
              <a:t>تصل سرعة شبكات الجيل الرابع من 60 الى 100 ميجابايت في الثانية بالنسبة للتنزيل</a:t>
            </a:r>
          </a:p>
          <a:p>
            <a:pPr algn="r" rtl="1"/>
            <a:r>
              <a:rPr lang="ar-SA" sz="2700" b="1" dirty="0"/>
              <a:t>بالنسبة للرفع تصل السرعة من 30 الى 50 ميجابايت في الثانية</a:t>
            </a:r>
            <a:endParaRPr lang="en-US" sz="27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0CD06-F831-AD45-A417-A7A52DAD4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558252"/>
            <a:ext cx="4800600" cy="632529"/>
          </a:xfrm>
        </p:spPr>
        <p:txBody>
          <a:bodyPr/>
          <a:lstStyle/>
          <a:p>
            <a:pPr algn="ctr"/>
            <a:r>
              <a:rPr lang="ar-SA" sz="2700" dirty="0"/>
              <a:t>من الناحية النظرية</a:t>
            </a:r>
            <a:endParaRPr lang="en-US" sz="27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0818B-84AD-084E-8AEE-4B07D1CBE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4828" y="2199633"/>
            <a:ext cx="4800600" cy="2996398"/>
          </a:xfrm>
        </p:spPr>
        <p:txBody>
          <a:bodyPr>
            <a:noAutofit/>
          </a:bodyPr>
          <a:lstStyle/>
          <a:p>
            <a:pPr algn="r" rtl="1"/>
            <a:r>
              <a:rPr lang="ar-SA" sz="2300" b="1" dirty="0"/>
              <a:t>تصل سرعة التنزيل في الجيل الرابع الى 1 جيجابايتفي الثانية أي عشرة اضعاف سرعة الجيل الثالث في التنزيل الذي يصب الى 100 ميجابايت</a:t>
            </a:r>
          </a:p>
          <a:p>
            <a:pPr algn="r" rtl="1"/>
            <a:r>
              <a:rPr lang="ar-SA" sz="2300" b="1" dirty="0"/>
              <a:t>وبالنسبة لرفع البيانات تصل السرعة الى 500 ميجابايت في الثانية اما الجيل الثالث تصل سرعته الى50 ميجابايت</a:t>
            </a:r>
            <a:endParaRPr lang="en-US" sz="2300" b="1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1E09DAF-0E85-0C44-87A4-F903220D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328" y="4248031"/>
            <a:ext cx="3663810" cy="260996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A245F85-BC13-9A4D-8F3D-D748B335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766572" y="4248031"/>
            <a:ext cx="4089310" cy="26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75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  <p:bldP spid="5" grpId="0" build="p"/>
      <p:bldP spid="6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D6C2-F023-D348-94BA-3536A3EF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WiMAX </a:t>
            </a:r>
            <a:r>
              <a:rPr lang="ar-SA" i="1" dirty="0"/>
              <a:t>تقنية 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668C8-0303-5D43-B464-0C9A5E232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32204"/>
            <a:ext cx="10178322" cy="3593591"/>
          </a:xfrm>
        </p:spPr>
        <p:txBody>
          <a:bodyPr>
            <a:normAutofit/>
          </a:bodyPr>
          <a:lstStyle/>
          <a:p>
            <a:pPr algn="r" rtl="1"/>
            <a:r>
              <a:rPr lang="ar-SA" sz="2600" b="1" i="0" u="none" strike="noStrike" dirty="0">
                <a:solidFill>
                  <a:srgbClr val="2C2F34"/>
                </a:solidFill>
                <a:effectLst/>
                <a:latin typeface="droid-naskh"/>
              </a:rPr>
              <a:t> تعتبر تقنية </a:t>
            </a:r>
            <a:r>
              <a:rPr lang="en-US" sz="2600" b="1" i="0" u="none" strike="noStrike" dirty="0">
                <a:solidFill>
                  <a:srgbClr val="2C2F34"/>
                </a:solidFill>
                <a:effectLst/>
                <a:latin typeface="droid-naskh"/>
              </a:rPr>
              <a:t>WiMAX </a:t>
            </a:r>
            <a:r>
              <a:rPr lang="ar-SA" sz="2600" b="1" dirty="0">
                <a:solidFill>
                  <a:srgbClr val="2C2F34"/>
                </a:solidFill>
                <a:latin typeface="droid-naskh"/>
              </a:rPr>
              <a:t> إ</a:t>
            </a:r>
            <a:r>
              <a:rPr lang="ar-SA" sz="2600" b="1" i="0" u="none" strike="noStrike" dirty="0">
                <a:solidFill>
                  <a:srgbClr val="2C2F34"/>
                </a:solidFill>
                <a:effectLst/>
                <a:latin typeface="droid-naskh"/>
              </a:rPr>
              <a:t>حدى تقنيات الجيل الرابع للاتصالات ، فهي نظام مطور للاتصالات اللاسلكية يهدف إلى تقديم خدمات النفاذ عريض النطاق ، لتوفير مختلف خدمات وتطبيقات الإنترنت وتبادل البيانات</a:t>
            </a:r>
            <a:r>
              <a:rPr lang="en-US" sz="2600" b="1" dirty="0">
                <a:solidFill>
                  <a:srgbClr val="2C2F34"/>
                </a:solidFill>
                <a:latin typeface="droid-naskh"/>
              </a:rPr>
              <a:t> </a:t>
            </a:r>
            <a:r>
              <a:rPr lang="ar-SA" sz="2600" b="1" i="0" u="none" strike="noStrike" dirty="0">
                <a:solidFill>
                  <a:srgbClr val="2C2F34"/>
                </a:solidFill>
                <a:effectLst/>
                <a:latin typeface="droid-naskh"/>
              </a:rPr>
              <a:t>ولكن مع ميزة أنها لاسلكية ، وقادرة على الوصول حتى الميل الأخير</a:t>
            </a:r>
            <a:endParaRPr lang="en-US" sz="2600" b="1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53C0B64C-B0BE-0743-9ADF-B001CD41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27" y="3046613"/>
            <a:ext cx="7306345" cy="38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1111</Words>
  <Application>Microsoft Office PowerPoint</Application>
  <PresentationFormat>شاشة عريضة</PresentationFormat>
  <Paragraphs>120</Paragraphs>
  <Slides>26</Slides>
  <Notes>4</Notes>
  <HiddenSlides>0</HiddenSlides>
  <MMClips>1</MMClips>
  <ScaleCrop>false</ScaleCrop>
  <HeadingPairs>
    <vt:vector size="6" baseType="variant">
      <vt:variant>
        <vt:lpstr>الخطوط المستخدمة</vt:lpstr>
      </vt:variant>
      <vt:variant>
        <vt:i4>9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</vt:i4>
      </vt:variant>
    </vt:vector>
  </HeadingPairs>
  <TitlesOfParts>
    <vt:vector size="36" baseType="lpstr">
      <vt:lpstr>Arial</vt:lpstr>
      <vt:lpstr>Calibri</vt:lpstr>
      <vt:lpstr>Droid-Arabic-Naskh</vt:lpstr>
      <vt:lpstr>droid-naskh</vt:lpstr>
      <vt:lpstr>Gill Sans MT</vt:lpstr>
      <vt:lpstr>Impact</vt:lpstr>
      <vt:lpstr>Times New Roman</vt:lpstr>
      <vt:lpstr>-webkit-standard</vt:lpstr>
      <vt:lpstr>Wingdings</vt:lpstr>
      <vt:lpstr>Badge</vt:lpstr>
      <vt:lpstr>شبكات الجيل  الرابع والخامس</vt:lpstr>
      <vt:lpstr>بداية الجيل الرابع </vt:lpstr>
      <vt:lpstr>طريقة ارسال واستقبال الإشارة في الجيل الرابع</vt:lpstr>
      <vt:lpstr>طريقة ارسال واستقبال الإشارة في الجيل الرابع</vt:lpstr>
      <vt:lpstr>التكنولوجيا المستخدمة </vt:lpstr>
      <vt:lpstr>مزايا وعيوب الجيل الرابع</vt:lpstr>
      <vt:lpstr>مزايا وعيوب الجيل الرابع</vt:lpstr>
      <vt:lpstr>سرعة الجيل الرابع </vt:lpstr>
      <vt:lpstr>WiMAX تقنية </vt:lpstr>
      <vt:lpstr>ما هي تقنية WiMAX</vt:lpstr>
      <vt:lpstr>الية عمل WiMAX</vt:lpstr>
      <vt:lpstr> استخدامات WiMAX</vt:lpstr>
      <vt:lpstr> WiMAX و LTE</vt:lpstr>
      <vt:lpstr>الجيل الخامس  5G </vt:lpstr>
      <vt:lpstr>الجيل الخامس 5G</vt:lpstr>
      <vt:lpstr>نظرة عامة عن الجيل الخامس في الاتصالات</vt:lpstr>
      <vt:lpstr>وقت الاستجابة ونسبة الخطأ</vt:lpstr>
      <vt:lpstr>نطاق الجيل الخامس</vt:lpstr>
      <vt:lpstr>مقارنة بين الجيل الرابع والجيل الخامس</vt:lpstr>
      <vt:lpstr>الأجزاء الأكثر عرضة وهدفا للتهديدات</vt:lpstr>
      <vt:lpstr>الجيل السادس 6G</vt:lpstr>
      <vt:lpstr>الجيل السادس</vt:lpstr>
      <vt:lpstr>تحديات الجيل السادس</vt:lpstr>
      <vt:lpstr>سرعة الجيل السادس</vt:lpstr>
      <vt:lpstr>و ختاماً :</vt:lpstr>
      <vt:lpstr>إعداد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شبكات الجيل الرابع والخامس</dc:title>
  <dc:creator>Abdeez Aushar</dc:creator>
  <cp:lastModifiedBy>Abd Abd</cp:lastModifiedBy>
  <cp:revision>11</cp:revision>
  <dcterms:created xsi:type="dcterms:W3CDTF">2021-12-25T10:03:14Z</dcterms:created>
  <dcterms:modified xsi:type="dcterms:W3CDTF">2021-12-28T10:32:22Z</dcterms:modified>
</cp:coreProperties>
</file>